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54" y="4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9659E8-745F-4049-8549-7AEFE1E47752}" type="datetimeFigureOut">
              <a:rPr lang="en-US" smtClean="0"/>
              <a:pPr/>
              <a:t>10/30/2019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5B244E-A0D8-457D-97B4-89C43DA9405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There is the need to come up with discreet time boxes where development and delivery will take place. That is, splitting a project into a reasonable set of stages that ensures a tangible output (De </a:t>
            </a:r>
            <a:r>
              <a:rPr lang="en-US" sz="1200" kern="1200" dirty="0" err="1" smtClean="0">
                <a:solidFill>
                  <a:schemeClr val="tx1"/>
                </a:solidFill>
                <a:latin typeface="+mn-lt"/>
                <a:ea typeface="+mn-ea"/>
                <a:cs typeface="+mn-cs"/>
              </a:rPr>
              <a:t>Smet</a:t>
            </a:r>
            <a:r>
              <a:rPr lang="en-US" sz="1200" kern="1200" dirty="0" smtClean="0">
                <a:solidFill>
                  <a:schemeClr val="tx1"/>
                </a:solidFill>
                <a:latin typeface="+mn-lt"/>
                <a:ea typeface="+mn-ea"/>
                <a:cs typeface="+mn-cs"/>
              </a:rPr>
              <a:t>, Lurie, &amp; St George, 2018). An agile team puts much consideration on dividing labor to its team by considering their capabilities to efficiently perform the tasks. Hence knowing the strength</a:t>
            </a:r>
            <a:r>
              <a:rPr lang="en-US" sz="1200" kern="1200" baseline="0" dirty="0" smtClean="0">
                <a:solidFill>
                  <a:schemeClr val="tx1"/>
                </a:solidFill>
                <a:latin typeface="+mn-lt"/>
                <a:ea typeface="+mn-ea"/>
                <a:cs typeface="+mn-cs"/>
              </a:rPr>
              <a:t> of employees of high significance when allocating duties to them.</a:t>
            </a:r>
            <a:r>
              <a:rPr lang="en-US" sz="1200" kern="1200" dirty="0" smtClean="0">
                <a:solidFill>
                  <a:schemeClr val="tx1"/>
                </a:solidFill>
                <a:latin typeface="+mn-lt"/>
                <a:ea typeface="+mn-ea"/>
                <a:cs typeface="+mn-cs"/>
              </a:rPr>
              <a:t> Every stage outlined is expected to deliver a concrete objective to the end-user.</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05B244E-A0D8-457D-97B4-89C43DA94050}"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When beginning to plan out the stages of the project, an organization has to include the effort of its team as well as the user community. Start exploring the significance of working iteratively to make sure people see the reason why it is a good initiative (Forte, &amp; </a:t>
            </a:r>
            <a:r>
              <a:rPr lang="en-US" sz="1200" kern="1200" dirty="0" err="1" smtClean="0">
                <a:solidFill>
                  <a:schemeClr val="tx1"/>
                </a:solidFill>
                <a:latin typeface="+mn-lt"/>
                <a:ea typeface="+mn-ea"/>
                <a:cs typeface="+mn-cs"/>
              </a:rPr>
              <a:t>Kloppenborg</a:t>
            </a:r>
            <a:r>
              <a:rPr lang="en-US" sz="1200" kern="1200" dirty="0" smtClean="0">
                <a:solidFill>
                  <a:schemeClr val="tx1"/>
                </a:solidFill>
                <a:latin typeface="+mn-lt"/>
                <a:ea typeface="+mn-ea"/>
                <a:cs typeface="+mn-cs"/>
              </a:rPr>
              <a:t>, 2018). Your team has to be motivated to become the enforcers of developing an agile environment. For</a:t>
            </a:r>
            <a:r>
              <a:rPr lang="en-US" sz="1200" kern="1200" baseline="0" dirty="0" smtClean="0">
                <a:solidFill>
                  <a:schemeClr val="tx1"/>
                </a:solidFill>
                <a:latin typeface="+mn-lt"/>
                <a:ea typeface="+mn-ea"/>
                <a:cs typeface="+mn-cs"/>
              </a:rPr>
              <a:t> example, rewarding employees is crucial in motivating them to achieve good results to the business.</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05B244E-A0D8-457D-97B4-89C43DA94050}"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Producing prototypes is effective in ensuring that a team works iteratively. Prototypes have various benefits such as averting the number of project risks, making sure the design is proved, as well as enhancing the gaining of feedback from the user community. It helps in the creation of noteworthy expression concerning the aim to be accomplished by the project. for instance,</a:t>
            </a:r>
            <a:r>
              <a:rPr lang="en-US" sz="1200" kern="1200" baseline="0" dirty="0" smtClean="0">
                <a:solidFill>
                  <a:schemeClr val="tx1"/>
                </a:solidFill>
                <a:latin typeface="+mn-lt"/>
                <a:ea typeface="+mn-ea"/>
                <a:cs typeface="+mn-cs"/>
              </a:rPr>
              <a:t> the organization can reach diverse customers through having a social networking accounts to </a:t>
            </a:r>
            <a:r>
              <a:rPr lang="en-US" sz="1200" kern="1200" baseline="0" dirty="0" err="1" smtClean="0">
                <a:solidFill>
                  <a:schemeClr val="tx1"/>
                </a:solidFill>
                <a:latin typeface="+mn-lt"/>
                <a:ea typeface="+mn-ea"/>
                <a:cs typeface="+mn-cs"/>
              </a:rPr>
              <a:t>persuaade</a:t>
            </a:r>
            <a:r>
              <a:rPr lang="en-US" sz="1200" kern="1200" baseline="0" dirty="0" smtClean="0">
                <a:solidFill>
                  <a:schemeClr val="tx1"/>
                </a:solidFill>
                <a:latin typeface="+mn-lt"/>
                <a:ea typeface="+mn-ea"/>
                <a:cs typeface="+mn-cs"/>
              </a:rPr>
              <a:t> them to consider purchasing its goods or services.</a:t>
            </a:r>
            <a:endParaRPr lang="en-US" dirty="0"/>
          </a:p>
        </p:txBody>
      </p:sp>
      <p:sp>
        <p:nvSpPr>
          <p:cNvPr id="4" name="Slide Number Placeholder 3"/>
          <p:cNvSpPr>
            <a:spLocks noGrp="1"/>
          </p:cNvSpPr>
          <p:nvPr>
            <p:ph type="sldNum" sz="quarter" idx="10"/>
          </p:nvPr>
        </p:nvSpPr>
        <p:spPr/>
        <p:txBody>
          <a:bodyPr/>
          <a:lstStyle/>
          <a:p>
            <a:fld id="{405B244E-A0D8-457D-97B4-89C43DA94050}"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Collaboration along with user involvement are astronomical to agile practices. Foremost, working as a team ensures that the project is properly tailored to achieve the requisite goals. secondly, collaboration can be increased through planning with the team and even developing self-managing teams that are engrossed in coming up with innovative ideas of bettering the project to suit the desires of the end-user (</a:t>
            </a:r>
            <a:r>
              <a:rPr lang="en-US" sz="1200" kern="1200" dirty="0" err="1" smtClean="0">
                <a:solidFill>
                  <a:schemeClr val="tx1"/>
                </a:solidFill>
                <a:latin typeface="+mn-lt"/>
                <a:ea typeface="+mn-ea"/>
                <a:cs typeface="+mn-cs"/>
              </a:rPr>
              <a:t>Oliva</a:t>
            </a:r>
            <a:r>
              <a:rPr lang="en-US" sz="1200" kern="1200" dirty="0" smtClean="0">
                <a:solidFill>
                  <a:schemeClr val="tx1"/>
                </a:solidFill>
                <a:latin typeface="+mn-lt"/>
                <a:ea typeface="+mn-ea"/>
                <a:cs typeface="+mn-cs"/>
              </a:rPr>
              <a:t> et al., 2018). Be a mentor and listen to the questions asked by members of the team. When employees collaborate, they come together and share ideas along with finding their resolutions. </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405B244E-A0D8-457D-97B4-89C43DA94050}"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As a leader, I would make sure the best services that ensure the quality of products get created in the organization. The company would provide goods and services offered to meet customers’ expectations (</a:t>
            </a:r>
            <a:r>
              <a:rPr lang="en-US" dirty="0" err="1" smtClean="0">
                <a:latin typeface="Times New Roman" pitchFamily="18" charset="0"/>
                <a:cs typeface="Times New Roman" pitchFamily="18" charset="0"/>
              </a:rPr>
              <a:t>Stauss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&amp; Seidel, 2019). The agile team would be designed to assist in informing clients on the use of the products produced. The company’s competitive advantage is one that is hinged on the provision of adequate goods and services to the consumers at a faster rate. Effective technology used by the company would make sure fast connection gets enhanced with customers. I would make the communication process that exists between clients and the company to be increased by the agile team (</a:t>
            </a:r>
            <a:r>
              <a:rPr lang="en-US" dirty="0" err="1" smtClean="0">
                <a:latin typeface="Times New Roman" pitchFamily="18" charset="0"/>
                <a:cs typeface="Times New Roman" pitchFamily="18" charset="0"/>
              </a:rPr>
              <a:t>Stauss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&amp; Seidel, 2019). </a:t>
            </a:r>
          </a:p>
          <a:p>
            <a:endParaRPr lang="en-US" dirty="0"/>
          </a:p>
        </p:txBody>
      </p:sp>
      <p:sp>
        <p:nvSpPr>
          <p:cNvPr id="4" name="Slide Number Placeholder 3"/>
          <p:cNvSpPr>
            <a:spLocks noGrp="1"/>
          </p:cNvSpPr>
          <p:nvPr>
            <p:ph type="sldNum" sz="quarter" idx="10"/>
          </p:nvPr>
        </p:nvSpPr>
        <p:spPr/>
        <p:txBody>
          <a:bodyPr/>
          <a:lstStyle/>
          <a:p>
            <a:fld id="{405B244E-A0D8-457D-97B4-89C43DA94050}"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I would make sure an appropriate </a:t>
            </a:r>
            <a:r>
              <a:rPr lang="en-US" dirty="0" err="1" smtClean="0">
                <a:latin typeface="Times New Roman" pitchFamily="18" charset="0"/>
                <a:cs typeface="Times New Roman" pitchFamily="18" charset="0"/>
              </a:rPr>
              <a:t>timeboxing</a:t>
            </a:r>
            <a:r>
              <a:rPr lang="en-US" dirty="0" smtClean="0">
                <a:latin typeface="Times New Roman" pitchFamily="18" charset="0"/>
                <a:cs typeface="Times New Roman" pitchFamily="18" charset="0"/>
              </a:rPr>
              <a:t> is created to assist in making the market-ready. The customers of the business would get prior information concerning goods and services that are yet to get offered </a:t>
            </a:r>
            <a:r>
              <a:rPr lang="en-US" sz="1200" kern="1200" dirty="0" smtClean="0">
                <a:solidFill>
                  <a:schemeClr val="tx1"/>
                </a:solidFill>
                <a:effectLst/>
                <a:latin typeface="Times New Roman" pitchFamily="18" charset="0"/>
                <a:ea typeface="+mn-ea"/>
                <a:cs typeface="Times New Roman" pitchFamily="18" charset="0"/>
              </a:rPr>
              <a:t>(</a:t>
            </a:r>
            <a:r>
              <a:rPr lang="en-US" dirty="0" smtClean="0">
                <a:latin typeface="Times New Roman" pitchFamily="18" charset="0"/>
                <a:cs typeface="Times New Roman" pitchFamily="18" charset="0"/>
              </a:rPr>
              <a:t>Dalton, 2019). Such kind of data would make the market clients ready to expect new products that would be released. The strategy would help in reducing competition for the organization after understanding the nature of the economy. Besides, the ability of customers to understand the deadline for products offered can get realized. The deliverables provided by the company would get into the market at a specific time. The agile teams would influence when to create a deadline and deliverables in their meetings </a:t>
            </a:r>
            <a:r>
              <a:rPr lang="en-US" sz="1200" kern="1200" dirty="0" smtClean="0">
                <a:solidFill>
                  <a:schemeClr val="tx1"/>
                </a:solidFill>
                <a:effectLst/>
                <a:latin typeface="Times New Roman" pitchFamily="18" charset="0"/>
                <a:ea typeface="+mn-ea"/>
                <a:cs typeface="Times New Roman" pitchFamily="18" charset="0"/>
              </a:rPr>
              <a:t>(</a:t>
            </a:r>
            <a:r>
              <a:rPr lang="en-US" dirty="0" smtClean="0">
                <a:latin typeface="Times New Roman" pitchFamily="18" charset="0"/>
                <a:cs typeface="Times New Roman" pitchFamily="18" charset="0"/>
              </a:rPr>
              <a:t>Dalton, 2019). Agile meetings would consider the competition and state of the economy to come with the timetable for deliveries. </a:t>
            </a:r>
          </a:p>
          <a:p>
            <a:endParaRPr lang="en-US" dirty="0"/>
          </a:p>
        </p:txBody>
      </p:sp>
      <p:sp>
        <p:nvSpPr>
          <p:cNvPr id="4" name="Slide Number Placeholder 3"/>
          <p:cNvSpPr>
            <a:spLocks noGrp="1"/>
          </p:cNvSpPr>
          <p:nvPr>
            <p:ph type="sldNum" sz="quarter" idx="10"/>
          </p:nvPr>
        </p:nvSpPr>
        <p:spPr/>
        <p:txBody>
          <a:bodyPr/>
          <a:lstStyle/>
          <a:p>
            <a:fld id="{405B244E-A0D8-457D-97B4-89C43DA94050}"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Requirement prioritization that I would employ in the organization plays a significant role in agile product management (</a:t>
            </a:r>
            <a:r>
              <a:rPr lang="en-US" dirty="0" smtClean="0">
                <a:latin typeface="Times New Roman" pitchFamily="18" charset="0"/>
                <a:cs typeface="Times New Roman" pitchFamily="18" charset="0"/>
              </a:rPr>
              <a:t>Gupta, </a:t>
            </a:r>
            <a:r>
              <a:rPr lang="en-US" dirty="0" err="1" smtClean="0">
                <a:latin typeface="Times New Roman" pitchFamily="18" charset="0"/>
                <a:cs typeface="Times New Roman" pitchFamily="18" charset="0"/>
              </a:rPr>
              <a:t>Vij</a:t>
            </a:r>
            <a:r>
              <a:rPr lang="en-US" dirty="0" smtClean="0">
                <a:latin typeface="Times New Roman" pitchFamily="18" charset="0"/>
                <a:cs typeface="Times New Roman" pitchFamily="18" charset="0"/>
              </a:rPr>
              <a:t> &amp; Gupta,</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2019)</a:t>
            </a:r>
            <a:r>
              <a:rPr lang="en-US" sz="1200" dirty="0" smtClean="0">
                <a:latin typeface="Times New Roman" pitchFamily="18" charset="0"/>
                <a:cs typeface="Times New Roman" pitchFamily="18" charset="0"/>
              </a:rPr>
              <a:t>. Customers would have proper knowledge of the kind of goods and services offered by the organization. All the requirements of a product that customers may need would be informed adequately on the company’s website. Secondly, I will ensure that employees trained to grant them a chance to acquire new skills and expertise. My training has helped employees to reduce the cases of time-wasting when attending to clients. A short time would be taken by an agile team to reach customers through proper training (</a:t>
            </a:r>
            <a:r>
              <a:rPr lang="en-US" dirty="0" smtClean="0">
                <a:latin typeface="Times New Roman" pitchFamily="18" charset="0"/>
                <a:cs typeface="Times New Roman" pitchFamily="18" charset="0"/>
              </a:rPr>
              <a:t>Gupta, </a:t>
            </a:r>
            <a:r>
              <a:rPr lang="en-US" dirty="0" err="1" smtClean="0">
                <a:latin typeface="Times New Roman" pitchFamily="18" charset="0"/>
                <a:cs typeface="Times New Roman" pitchFamily="18" charset="0"/>
              </a:rPr>
              <a:t>Vij</a:t>
            </a:r>
            <a:r>
              <a:rPr lang="en-US" dirty="0" smtClean="0">
                <a:latin typeface="Times New Roman" pitchFamily="18" charset="0"/>
                <a:cs typeface="Times New Roman" pitchFamily="18" charset="0"/>
              </a:rPr>
              <a:t> &amp; Gupta,</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2019)</a:t>
            </a:r>
            <a:r>
              <a:rPr lang="en-US" sz="1200" dirty="0" smtClean="0">
                <a:latin typeface="Times New Roman" pitchFamily="18" charset="0"/>
                <a:cs typeface="Times New Roman" pitchFamily="18" charset="0"/>
              </a:rPr>
              <a:t>. I will ensure that specific customers become the main target of the company. The working class would be the leading target group because they purchase a lot of products. During the development of the company, I would ensure risks are minimized to assist in the implementation of goals. </a:t>
            </a:r>
          </a:p>
          <a:p>
            <a:endParaRPr lang="en-US" dirty="0"/>
          </a:p>
        </p:txBody>
      </p:sp>
      <p:sp>
        <p:nvSpPr>
          <p:cNvPr id="4" name="Slide Number Placeholder 3"/>
          <p:cNvSpPr>
            <a:spLocks noGrp="1"/>
          </p:cNvSpPr>
          <p:nvPr>
            <p:ph type="sldNum" sz="quarter" idx="10"/>
          </p:nvPr>
        </p:nvSpPr>
        <p:spPr/>
        <p:txBody>
          <a:bodyPr/>
          <a:lstStyle/>
          <a:p>
            <a:fld id="{405B244E-A0D8-457D-97B4-89C43DA94050}"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 would create a release planning methodology that would be essential for marketing and sales strategy (</a:t>
            </a:r>
            <a:r>
              <a:rPr lang="en-US" dirty="0" smtClean="0">
                <a:latin typeface="Times New Roman" pitchFamily="18" charset="0"/>
                <a:cs typeface="Times New Roman" pitchFamily="18" charset="0"/>
              </a:rPr>
              <a:t>Dalton, 2019)</a:t>
            </a:r>
            <a:r>
              <a:rPr lang="en-US" sz="1200" kern="1200" dirty="0" smtClean="0">
                <a:solidFill>
                  <a:schemeClr val="tx1"/>
                </a:solidFill>
                <a:effectLst/>
                <a:latin typeface="Times New Roman" pitchFamily="18" charset="0"/>
                <a:ea typeface="+mn-ea"/>
                <a:cs typeface="Times New Roman" pitchFamily="18" charset="0"/>
              </a:rPr>
              <a:t>. The products of the company would get released in a systematic manner that enables most clients to purchase. The release of products would take place at the end of every month when customers are believed to have earned income. I would also promote a new customer experience through release planning. Unique customer experience can get improved through proper agile team interactions. The marketing strategy for the company’s goods and services has promoted the achievement of a large consumer base. The company should get placed in a strategic position that allows more customers to get served (</a:t>
            </a:r>
            <a:r>
              <a:rPr lang="en-US" dirty="0" smtClean="0">
                <a:latin typeface="Times New Roman" pitchFamily="18" charset="0"/>
                <a:cs typeface="Times New Roman" pitchFamily="18" charset="0"/>
              </a:rPr>
              <a:t>Dalton, 2019)</a:t>
            </a:r>
            <a:r>
              <a:rPr lang="en-US" sz="1200" kern="1200" dirty="0" smtClean="0">
                <a:solidFill>
                  <a:schemeClr val="tx1"/>
                </a:solidFill>
                <a:effectLst/>
                <a:latin typeface="Times New Roman" pitchFamily="18" charset="0"/>
                <a:ea typeface="+mn-ea"/>
                <a:cs typeface="Times New Roman" pitchFamily="18" charset="0"/>
              </a:rPr>
              <a:t>. The positioning of the company should be within a region that will enable more customers to access the company’s products. The idea of strategically locating the company has been significant in ensuring that the organization achieves the best in terms of creating customer access. </a:t>
            </a:r>
          </a:p>
          <a:p>
            <a:endParaRPr lang="en-US" dirty="0"/>
          </a:p>
        </p:txBody>
      </p:sp>
      <p:sp>
        <p:nvSpPr>
          <p:cNvPr id="4" name="Slide Number Placeholder 3"/>
          <p:cNvSpPr>
            <a:spLocks noGrp="1"/>
          </p:cNvSpPr>
          <p:nvPr>
            <p:ph type="sldNum" sz="quarter" idx="10"/>
          </p:nvPr>
        </p:nvSpPr>
        <p:spPr/>
        <p:txBody>
          <a:bodyPr/>
          <a:lstStyle/>
          <a:p>
            <a:fld id="{405B244E-A0D8-457D-97B4-89C43DA94050}"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5D97C5-75D1-48D6-BE2E-372CAB9C9BB8}" type="datetimeFigureOut">
              <a:rPr lang="en-US" smtClean="0"/>
              <a:pPr/>
              <a:t>10/30/2019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C5CA9A-C44C-44D4-A4BE-8ADA48DF95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5D97C5-75D1-48D6-BE2E-372CAB9C9BB8}" type="datetimeFigureOut">
              <a:rPr lang="en-US" smtClean="0"/>
              <a:pPr/>
              <a:t>10/30/2019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5CA9A-C44C-44D4-A4BE-8ADA48DF95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1143000"/>
            <a:ext cx="6400800" cy="4495800"/>
          </a:xfrm>
        </p:spPr>
        <p:txBody>
          <a:bodyPr/>
          <a:lstStyle/>
          <a:p>
            <a:endParaRPr lang="en-US" dirty="0" smtClean="0"/>
          </a:p>
          <a:p>
            <a:endParaRPr lang="en-US" dirty="0"/>
          </a:p>
          <a:p>
            <a:endParaRPr lang="en-US" dirty="0" smtClean="0"/>
          </a:p>
          <a:p>
            <a:r>
              <a:rPr lang="en-US" dirty="0" smtClean="0"/>
              <a:t>Creation of an Agile Organization</a:t>
            </a:r>
          </a:p>
          <a:p>
            <a:r>
              <a:rPr lang="en-US" dirty="0" smtClean="0"/>
              <a:t>Student’s Name</a:t>
            </a:r>
          </a:p>
          <a:p>
            <a:r>
              <a:rPr lang="en-US" dirty="0" smtClean="0"/>
              <a:t>Institution</a:t>
            </a:r>
          </a:p>
          <a:p>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Iterations </a:t>
            </a:r>
            <a:endParaRPr lang="en-US" dirty="0"/>
          </a:p>
        </p:txBody>
      </p:sp>
      <p:sp>
        <p:nvSpPr>
          <p:cNvPr id="3" name="Content Placeholder 2"/>
          <p:cNvSpPr>
            <a:spLocks noGrp="1"/>
          </p:cNvSpPr>
          <p:nvPr>
            <p:ph idx="1"/>
          </p:nvPr>
        </p:nvSpPr>
        <p:spPr/>
        <p:txBody>
          <a:bodyPr/>
          <a:lstStyle/>
          <a:p>
            <a:r>
              <a:rPr lang="en-US" dirty="0" smtClean="0"/>
              <a:t>Splitting the project into time boxes</a:t>
            </a:r>
          </a:p>
          <a:p>
            <a:r>
              <a:rPr lang="en-US" dirty="0" smtClean="0"/>
              <a:t>Tasks are divided on the basis of one’s capability within the team</a:t>
            </a:r>
          </a:p>
          <a:p>
            <a:r>
              <a:rPr lang="en-US" dirty="0" smtClean="0"/>
              <a:t>Selection of the amount of time available to perform tasks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Considering the human aspect</a:t>
            </a:r>
          </a:p>
        </p:txBody>
      </p:sp>
      <p:sp>
        <p:nvSpPr>
          <p:cNvPr id="3" name="Content Placeholder 2"/>
          <p:cNvSpPr>
            <a:spLocks noGrp="1"/>
          </p:cNvSpPr>
          <p:nvPr>
            <p:ph idx="1"/>
          </p:nvPr>
        </p:nvSpPr>
        <p:spPr/>
        <p:txBody>
          <a:bodyPr/>
          <a:lstStyle/>
          <a:p>
            <a:r>
              <a:rPr lang="en-US" dirty="0" smtClean="0"/>
              <a:t>Plan out the different stages of the project</a:t>
            </a:r>
          </a:p>
          <a:p>
            <a:r>
              <a:rPr lang="en-US" dirty="0" smtClean="0"/>
              <a:t>Motivate your team to see the need to support agile practices.</a:t>
            </a:r>
          </a:p>
          <a:p>
            <a:r>
              <a:rPr lang="en-US" dirty="0" smtClean="0"/>
              <a:t>Highlight the benefits brought forth by practicing iteration.</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Develop a </a:t>
            </a:r>
            <a:r>
              <a:rPr lang="en-US" dirty="0" smtClean="0"/>
              <a:t>prototype</a:t>
            </a:r>
            <a:endParaRPr lang="en-US" dirty="0"/>
          </a:p>
        </p:txBody>
      </p:sp>
      <p:sp>
        <p:nvSpPr>
          <p:cNvPr id="3" name="Content Placeholder 2"/>
          <p:cNvSpPr>
            <a:spLocks noGrp="1"/>
          </p:cNvSpPr>
          <p:nvPr>
            <p:ph idx="1"/>
          </p:nvPr>
        </p:nvSpPr>
        <p:spPr/>
        <p:txBody>
          <a:bodyPr/>
          <a:lstStyle/>
          <a:p>
            <a:r>
              <a:rPr lang="en-US" dirty="0" smtClean="0"/>
              <a:t>Produce a prototype emphasizing on the things to be done to achieve a certain aim</a:t>
            </a:r>
          </a:p>
          <a:p>
            <a:r>
              <a:rPr lang="en-US" dirty="0" smtClean="0"/>
              <a:t>It helps in proving the design to be done by the project</a:t>
            </a:r>
          </a:p>
          <a:p>
            <a:r>
              <a:rPr lang="en-US" dirty="0" smtClean="0"/>
              <a:t>It helps in reducing the risks that can be faced during the project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Increase collaboration</a:t>
            </a:r>
            <a:endParaRPr lang="en-US" dirty="0"/>
          </a:p>
        </p:txBody>
      </p:sp>
      <p:sp>
        <p:nvSpPr>
          <p:cNvPr id="3" name="Content Placeholder 2"/>
          <p:cNvSpPr>
            <a:spLocks noGrp="1"/>
          </p:cNvSpPr>
          <p:nvPr>
            <p:ph idx="1"/>
          </p:nvPr>
        </p:nvSpPr>
        <p:spPr/>
        <p:txBody>
          <a:bodyPr/>
          <a:lstStyle/>
          <a:p>
            <a:r>
              <a:rPr lang="en-US" dirty="0" smtClean="0"/>
              <a:t>Enhance teamwork by collaborating various people</a:t>
            </a:r>
          </a:p>
          <a:p>
            <a:r>
              <a:rPr lang="en-US" dirty="0" smtClean="0"/>
              <a:t>Allow team members to raise questions and collaboratively find their solutions</a:t>
            </a:r>
          </a:p>
          <a:p>
            <a:r>
              <a:rPr lang="en-US" dirty="0" smtClean="0"/>
              <a:t>Endow people with the ability to manage themselves  and improve their significance of teamwork</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Customer-oriented Approach</a:t>
            </a:r>
            <a:endParaRPr lang="en-US" dirty="0"/>
          </a:p>
        </p:txBody>
      </p:sp>
      <p:sp>
        <p:nvSpPr>
          <p:cNvPr id="3" name="Content Placeholder 2"/>
          <p:cNvSpPr>
            <a:spLocks noGrp="1"/>
          </p:cNvSpPr>
          <p:nvPr>
            <p:ph idx="1"/>
          </p:nvPr>
        </p:nvSpPr>
        <p:spPr/>
        <p:txBody>
          <a:bodyPr/>
          <a:lstStyle/>
          <a:p>
            <a:pPr marL="457200" indent="-457200"/>
            <a:r>
              <a:rPr lang="en-US" b="0" dirty="0" smtClean="0">
                <a:latin typeface="Times New Roman" pitchFamily="18" charset="0"/>
                <a:cs typeface="Times New Roman" pitchFamily="18" charset="0"/>
              </a:rPr>
              <a:t>Goods and services offered</a:t>
            </a:r>
          </a:p>
          <a:p>
            <a:pPr marL="457200" indent="-457200"/>
            <a:r>
              <a:rPr lang="en-US" b="0" dirty="0" smtClean="0">
                <a:latin typeface="Times New Roman" pitchFamily="18" charset="0"/>
                <a:cs typeface="Times New Roman" pitchFamily="18" charset="0"/>
              </a:rPr>
              <a:t>Activities performed</a:t>
            </a:r>
          </a:p>
          <a:p>
            <a:pPr marL="457200" indent="-457200"/>
            <a:r>
              <a:rPr lang="en-US" b="0" dirty="0" smtClean="0">
                <a:latin typeface="Times New Roman" pitchFamily="18" charset="0"/>
                <a:cs typeface="Times New Roman" pitchFamily="18" charset="0"/>
              </a:rPr>
              <a:t>Competitive advantage of the company</a:t>
            </a:r>
          </a:p>
          <a:p>
            <a:pPr marL="457200" indent="-457200"/>
            <a:r>
              <a:rPr lang="en-US" b="0" dirty="0" smtClean="0">
                <a:latin typeface="Times New Roman" pitchFamily="18" charset="0"/>
                <a:cs typeface="Times New Roman" pitchFamily="18" charset="0"/>
              </a:rPr>
              <a:t>Constant communication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Creation of time boxing</a:t>
            </a:r>
            <a:endParaRPr lang="en-US" dirty="0"/>
          </a:p>
        </p:txBody>
      </p:sp>
      <p:sp>
        <p:nvSpPr>
          <p:cNvPr id="3" name="Content Placeholder 2"/>
          <p:cNvSpPr>
            <a:spLocks noGrp="1"/>
          </p:cNvSpPr>
          <p:nvPr>
            <p:ph idx="1"/>
          </p:nvPr>
        </p:nvSpPr>
        <p:spPr/>
        <p:txBody>
          <a:bodyPr/>
          <a:lstStyle/>
          <a:p>
            <a:r>
              <a:rPr lang="en-US" b="0" dirty="0" smtClean="0">
                <a:latin typeface="Times New Roman" pitchFamily="18" charset="0"/>
                <a:cs typeface="Times New Roman" pitchFamily="18" charset="0"/>
              </a:rPr>
              <a:t>Market readiness</a:t>
            </a:r>
          </a:p>
          <a:p>
            <a:r>
              <a:rPr lang="en-US" b="0" dirty="0" smtClean="0">
                <a:latin typeface="Times New Roman" pitchFamily="18" charset="0"/>
                <a:cs typeface="Times New Roman" pitchFamily="18" charset="0"/>
              </a:rPr>
              <a:t>Creation of deliverables and deadlines</a:t>
            </a:r>
          </a:p>
          <a:p>
            <a:r>
              <a:rPr lang="en-US" b="0" dirty="0" smtClean="0">
                <a:latin typeface="Times New Roman" pitchFamily="18" charset="0"/>
                <a:cs typeface="Times New Roman" pitchFamily="18" charset="0"/>
              </a:rPr>
              <a:t>Formation of agile team meetings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latin typeface="Times New Roman" pitchFamily="18" charset="0"/>
                <a:cs typeface="Times New Roman" pitchFamily="18" charset="0"/>
              </a:rPr>
              <a:t>Requirement prioritization</a:t>
            </a:r>
            <a:endParaRPr lang="en-US" dirty="0"/>
          </a:p>
        </p:txBody>
      </p:sp>
      <p:sp>
        <p:nvSpPr>
          <p:cNvPr id="3" name="Content Placeholder 2"/>
          <p:cNvSpPr>
            <a:spLocks noGrp="1"/>
          </p:cNvSpPr>
          <p:nvPr>
            <p:ph idx="1"/>
          </p:nvPr>
        </p:nvSpPr>
        <p:spPr/>
        <p:txBody>
          <a:bodyPr/>
          <a:lstStyle/>
          <a:p>
            <a:pPr marL="457200" lvl="0" indent="-457200"/>
            <a:r>
              <a:rPr lang="en-US" b="0" dirty="0" smtClean="0">
                <a:latin typeface="Times New Roman" pitchFamily="18" charset="0"/>
                <a:cs typeface="Times New Roman" pitchFamily="18" charset="0"/>
              </a:rPr>
              <a:t>Product requirement</a:t>
            </a:r>
          </a:p>
          <a:p>
            <a:pPr marL="457200" lvl="0" indent="-457200"/>
            <a:r>
              <a:rPr lang="en-US" b="0" dirty="0" smtClean="0">
                <a:latin typeface="Times New Roman" pitchFamily="18" charset="0"/>
                <a:cs typeface="Times New Roman" pitchFamily="18" charset="0"/>
              </a:rPr>
              <a:t>Training of employees</a:t>
            </a:r>
          </a:p>
          <a:p>
            <a:pPr marL="457200" lvl="0" indent="-457200"/>
            <a:r>
              <a:rPr lang="en-US" b="0" dirty="0" smtClean="0">
                <a:latin typeface="Times New Roman" pitchFamily="18" charset="0"/>
                <a:cs typeface="Times New Roman" pitchFamily="18" charset="0"/>
              </a:rPr>
              <a:t>Targeting specific consumers</a:t>
            </a:r>
            <a:endParaRPr lang="en-US" dirty="0" smtClean="0">
              <a:latin typeface="Times New Roman" pitchFamily="18" charset="0"/>
              <a:cs typeface="Times New Roman" pitchFamily="18" charset="0"/>
            </a:endParaRPr>
          </a:p>
          <a:p>
            <a:pPr marL="457200" lvl="0" indent="-457200"/>
            <a:r>
              <a:rPr lang="en-US" b="0" dirty="0" smtClean="0">
                <a:latin typeface="Times New Roman" pitchFamily="18" charset="0"/>
                <a:cs typeface="Times New Roman" pitchFamily="18" charset="0"/>
              </a:rPr>
              <a:t>Minimization of risks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Release planning </a:t>
            </a:r>
            <a:endParaRPr lang="en-US" dirty="0"/>
          </a:p>
        </p:txBody>
      </p:sp>
      <p:sp>
        <p:nvSpPr>
          <p:cNvPr id="3" name="Content Placeholder 2"/>
          <p:cNvSpPr>
            <a:spLocks noGrp="1"/>
          </p:cNvSpPr>
          <p:nvPr>
            <p:ph idx="1"/>
          </p:nvPr>
        </p:nvSpPr>
        <p:spPr/>
        <p:txBody>
          <a:bodyPr/>
          <a:lstStyle/>
          <a:p>
            <a:pPr marL="285750" indent="-285750"/>
            <a:r>
              <a:rPr lang="en-US" b="0" dirty="0" smtClean="0">
                <a:latin typeface="Times New Roman" pitchFamily="18" charset="0"/>
                <a:cs typeface="Times New Roman" pitchFamily="18" charset="0"/>
              </a:rPr>
              <a:t>Marketing and Sales Strategy</a:t>
            </a:r>
          </a:p>
          <a:p>
            <a:pPr marL="285750" indent="-285750"/>
            <a:r>
              <a:rPr lang="en-US" b="0" dirty="0" smtClean="0">
                <a:latin typeface="Times New Roman" pitchFamily="18" charset="0"/>
                <a:cs typeface="Times New Roman" pitchFamily="18" charset="0"/>
              </a:rPr>
              <a:t>New customer experience</a:t>
            </a:r>
          </a:p>
          <a:p>
            <a:pPr marL="285750" indent="-285750"/>
            <a:r>
              <a:rPr lang="en-US" b="0" dirty="0" smtClean="0">
                <a:latin typeface="Times New Roman" pitchFamily="18" charset="0"/>
                <a:cs typeface="Times New Roman" pitchFamily="18" charset="0"/>
              </a:rPr>
              <a:t>Proper strategic position of the company</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457200" y="1143000"/>
            <a:ext cx="8229600" cy="5715000"/>
          </a:xfrm>
        </p:spPr>
        <p:txBody>
          <a:bodyPr>
            <a:normAutofit fontScale="70000" lnSpcReduction="20000"/>
          </a:bodyPr>
          <a:lstStyle/>
          <a:p>
            <a:r>
              <a:rPr lang="en-US" dirty="0"/>
              <a:t>Dalton, J. (2019). Performance Circle: Envisioning. In </a:t>
            </a:r>
            <a:r>
              <a:rPr lang="en-US" i="1" dirty="0"/>
              <a:t>Great Big Agile</a:t>
            </a:r>
            <a:r>
              <a:rPr lang="en-US" dirty="0"/>
              <a:t> (pp. 55-68). </a:t>
            </a:r>
            <a:r>
              <a:rPr lang="en-US" dirty="0" err="1"/>
              <a:t>Apress</a:t>
            </a:r>
            <a:r>
              <a:rPr lang="en-US" dirty="0"/>
              <a:t>, Berkeley, CA.</a:t>
            </a:r>
          </a:p>
          <a:p>
            <a:r>
              <a:rPr lang="en-US" dirty="0"/>
              <a:t>De </a:t>
            </a:r>
            <a:r>
              <a:rPr lang="en-US" dirty="0" err="1"/>
              <a:t>Smet</a:t>
            </a:r>
            <a:r>
              <a:rPr lang="en-US" dirty="0"/>
              <a:t>, A., Lurie, M., &amp; St George, A. (2018). Leading agile transformation: The new capabilities leaders need to build 21st-century organizations. </a:t>
            </a:r>
            <a:r>
              <a:rPr lang="en-US" i="1" dirty="0"/>
              <a:t>New York: McKinsey &amp; Company</a:t>
            </a:r>
            <a:r>
              <a:rPr lang="en-US" dirty="0"/>
              <a:t>.</a:t>
            </a:r>
          </a:p>
          <a:p>
            <a:r>
              <a:rPr lang="en-US" dirty="0"/>
              <a:t>Forte, F. M., &amp; </a:t>
            </a:r>
            <a:r>
              <a:rPr lang="en-US" dirty="0" err="1"/>
              <a:t>Kloppenborg</a:t>
            </a:r>
            <a:r>
              <a:rPr lang="en-US" dirty="0"/>
              <a:t>, T. J. (2018). The Agile Mindset for Project Management. </a:t>
            </a:r>
            <a:r>
              <a:rPr lang="en-US" i="1" dirty="0"/>
              <a:t>International Research Network on Organizing by Projects (IRNOP) 2017</a:t>
            </a:r>
            <a:r>
              <a:rPr lang="en-US" dirty="0"/>
              <a:t>, 1-15.</a:t>
            </a:r>
          </a:p>
          <a:p>
            <a:r>
              <a:rPr lang="en-US" dirty="0"/>
              <a:t>Gupta, V., </a:t>
            </a:r>
            <a:r>
              <a:rPr lang="en-US" dirty="0" err="1"/>
              <a:t>Vij</a:t>
            </a:r>
            <a:r>
              <a:rPr lang="en-US" dirty="0"/>
              <a:t>, Y., &amp; Gupta, C. (2019). Toward Analysis of Requirement Prioritization Based Regression Testing Techniques. In </a:t>
            </a:r>
            <a:r>
              <a:rPr lang="en-US" i="1" dirty="0"/>
              <a:t>System Performance and Management Analytics</a:t>
            </a:r>
            <a:r>
              <a:rPr lang="en-US" dirty="0"/>
              <a:t> (pp. 97-101). Springer, Singapore. </a:t>
            </a:r>
          </a:p>
          <a:p>
            <a:r>
              <a:rPr lang="en-US" dirty="0" err="1"/>
              <a:t>Oliva</a:t>
            </a:r>
            <a:r>
              <a:rPr lang="en-US" dirty="0"/>
              <a:t>, F. L., </a:t>
            </a:r>
            <a:r>
              <a:rPr lang="en-US" dirty="0" err="1"/>
              <a:t>Couto</a:t>
            </a:r>
            <a:r>
              <a:rPr lang="en-US" dirty="0"/>
              <a:t>, M. H. G., Santos, R. F., &amp; </a:t>
            </a:r>
            <a:r>
              <a:rPr lang="en-US" dirty="0" err="1"/>
              <a:t>Bresciani</a:t>
            </a:r>
            <a:r>
              <a:rPr lang="en-US" dirty="0"/>
              <a:t>, S. (2018). The integration between knowledge management and dynamic capabilities in agile organizations. </a:t>
            </a:r>
            <a:r>
              <a:rPr lang="en-US" i="1" dirty="0"/>
              <a:t>Management Decision</a:t>
            </a:r>
            <a:r>
              <a:rPr lang="en-US" dirty="0"/>
              <a:t>.</a:t>
            </a:r>
          </a:p>
          <a:p>
            <a:r>
              <a:rPr lang="en-US" dirty="0" err="1"/>
              <a:t>Stauss</a:t>
            </a:r>
            <a:r>
              <a:rPr lang="en-US" dirty="0"/>
              <a:t>, B., &amp; Seidel, W. (2019). Complaint Management in a Customer-Oriented Firm. In </a:t>
            </a:r>
            <a:r>
              <a:rPr lang="en-US" i="1" dirty="0"/>
              <a:t>Effective Complaint Management</a:t>
            </a:r>
            <a:r>
              <a:rPr lang="en-US" dirty="0"/>
              <a:t> (pp. 1-24). Springer, Cham.</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118</TotalTime>
  <Words>1092</Words>
  <Application>Microsoft Office PowerPoint</Application>
  <PresentationFormat>On-screen Show (4:3)</PresentationFormat>
  <Paragraphs>66</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Office Theme</vt:lpstr>
      <vt:lpstr>PowerPoint Presentation</vt:lpstr>
      <vt:lpstr>Iterations </vt:lpstr>
      <vt:lpstr>Considering the human aspect</vt:lpstr>
      <vt:lpstr>Develop a prototype</vt:lpstr>
      <vt:lpstr>Increase collaboration</vt:lpstr>
      <vt:lpstr>Customer-oriented Approach</vt:lpstr>
      <vt:lpstr>Creation of time boxing</vt:lpstr>
      <vt:lpstr>Requirement prioritization</vt:lpstr>
      <vt:lpstr>Release planning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nilly</dc:creator>
  <cp:lastModifiedBy>Windows User</cp:lastModifiedBy>
  <cp:revision>22</cp:revision>
  <dcterms:created xsi:type="dcterms:W3CDTF">2019-10-29T10:54:41Z</dcterms:created>
  <dcterms:modified xsi:type="dcterms:W3CDTF">2019-10-30T01:02:39Z</dcterms:modified>
</cp:coreProperties>
</file>